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7" r:id="rId1"/>
  </p:sldMasterIdLst>
  <p:notesMasterIdLst>
    <p:notesMasterId r:id="rId24"/>
  </p:notesMasterIdLst>
  <p:handoutMasterIdLst>
    <p:handoutMasterId r:id="rId25"/>
  </p:handoutMasterIdLst>
  <p:sldIdLst>
    <p:sldId id="384" r:id="rId2"/>
    <p:sldId id="310" r:id="rId3"/>
    <p:sldId id="292" r:id="rId4"/>
    <p:sldId id="349" r:id="rId5"/>
    <p:sldId id="404" r:id="rId6"/>
    <p:sldId id="405" r:id="rId7"/>
    <p:sldId id="406" r:id="rId8"/>
    <p:sldId id="407" r:id="rId9"/>
    <p:sldId id="408" r:id="rId10"/>
    <p:sldId id="409" r:id="rId11"/>
    <p:sldId id="362" r:id="rId12"/>
    <p:sldId id="368" r:id="rId13"/>
    <p:sldId id="370" r:id="rId14"/>
    <p:sldId id="369" r:id="rId15"/>
    <p:sldId id="367" r:id="rId16"/>
    <p:sldId id="382" r:id="rId17"/>
    <p:sldId id="379" r:id="rId18"/>
    <p:sldId id="378" r:id="rId19"/>
    <p:sldId id="381" r:id="rId20"/>
    <p:sldId id="403" r:id="rId21"/>
    <p:sldId id="319" r:id="rId22"/>
    <p:sldId id="383" r:id="rId2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64" userDrawn="1">
          <p15:clr>
            <a:srgbClr val="A4A3A4"/>
          </p15:clr>
        </p15:guide>
        <p15:guide id="3" pos="22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89405" autoAdjust="0"/>
  </p:normalViewPr>
  <p:slideViewPr>
    <p:cSldViewPr>
      <p:cViewPr varScale="1">
        <p:scale>
          <a:sx n="82" d="100"/>
          <a:sy n="82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2" y="-90"/>
      </p:cViewPr>
      <p:guideLst>
        <p:guide orient="horz" pos="2932"/>
        <p:guide pos="2264"/>
        <p:guide pos="22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E6657C-D705-4ECF-8FA3-F03C49F4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61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966" y="4420869"/>
            <a:ext cx="5641333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D30FC-D7C5-4AE5-AA5E-86D79B87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6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0AE78-FA28-44AD-BD2C-9AFE09851D5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51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929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8B931-5982-4FA6-AEAC-4BA4DBA0CC91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613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623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369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1333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266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10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6B770-3B18-4527-9BF9-159AA3F9BBF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29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1562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123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3C7C5-CB2F-4558-BB4F-C1034A2C24B0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60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006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354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63CD80-F129-4A4E-AAFC-E804132705D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3FE590-8B98-4EFD-A5BC-AF44323BA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AE78-1464-46F2-AF4B-35ECC16FEC4B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6AF0-EBC2-4C40-AB6E-5A1CE2285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E07A-BC9E-4F04-808F-03598049A04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8C3F-B986-4DE9-8E4F-E32107D97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54F3-F259-4AA8-9423-AE1869E57A9B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AECF-CAC0-4EBB-9F5A-826498BB3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9A49-6414-4968-A67A-0E393B382E43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A0DB-4B37-438E-8A9B-1DECF899E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417EDF-0B30-4F26-927D-0CD00386EF67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5BF137-7DF5-4C98-A3B7-18942DD09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0C6972-3FA2-481C-B56E-B2FA651786C1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4F029-F3E8-4760-8AC0-1D87849DD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C9D2EA-808D-4AB1-A918-E677A9F091C6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E71F95-E462-4B66-96BB-E006F3A95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11CC3-199B-4EB3-8803-783DC4323AAF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5C9F2-A320-4F43-88BA-2C9FD29DA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1FAF8-A06D-4461-9AB3-BE52B01F9BA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F4F3-B8B8-4818-B621-BBDA6CC10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681948-97FF-4F18-BB36-25D115BD3736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396E1-EB30-47BA-80DB-E1C20E625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64EDC8-48FC-414A-AEF2-2C2B19E44BDD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D25FB9-E8B8-4C81-BB4E-164208ADE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6CBB19-3C0D-474C-B825-A71165CCE7B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873A3B-B464-446B-9454-510ADEB15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99" r:id="rId1"/>
    <p:sldLayoutId id="2147489993" r:id="rId2"/>
    <p:sldLayoutId id="2147490000" r:id="rId3"/>
    <p:sldLayoutId id="2147490001" r:id="rId4"/>
    <p:sldLayoutId id="2147490002" r:id="rId5"/>
    <p:sldLayoutId id="2147490003" r:id="rId6"/>
    <p:sldLayoutId id="2147489994" r:id="rId7"/>
    <p:sldLayoutId id="2147490004" r:id="rId8"/>
    <p:sldLayoutId id="2147490005" r:id="rId9"/>
    <p:sldLayoutId id="2147489995" r:id="rId10"/>
    <p:sldLayoutId id="2147489996" r:id="rId11"/>
    <p:sldLayoutId id="2147489998" r:id="rId12"/>
  </p:sldLayoutIdLst>
  <p:transition spd="slow">
    <p:push dir="u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dirty="0" smtClean="0">
                <a:latin typeface="Algerian" pitchFamily="82" charset="0"/>
              </a:rPr>
              <a:t>Release of the </a:t>
            </a:r>
            <a:br>
              <a:rPr lang="en-US" altLang="en-US" sz="4400" b="1" dirty="0" smtClean="0">
                <a:latin typeface="Algerian" pitchFamily="82" charset="0"/>
              </a:rPr>
            </a:br>
            <a:r>
              <a:rPr lang="en-US" altLang="en-US" sz="4400" b="1" dirty="0" smtClean="0">
                <a:latin typeface="Algerian" pitchFamily="82" charset="0"/>
              </a:rPr>
              <a:t>provisional GROSS  DOMESTIC PRODUCT (GDP) for SECOND quarter 2017</a:t>
            </a:r>
            <a:endParaRPr lang="en-US" altLang="en-US" sz="32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36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b="1" dirty="0">
                <a:latin typeface="Algerian" pitchFamily="82" charset="0"/>
              </a:rPr>
              <a:t>by </a:t>
            </a:r>
            <a:endParaRPr lang="en-US" altLang="en-US" sz="28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28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b="1" dirty="0" smtClean="0">
                <a:latin typeface="Algerian" pitchFamily="82" charset="0"/>
              </a:rPr>
              <a:t>Mr. </a:t>
            </a:r>
            <a:r>
              <a:rPr lang="en-US" altLang="en-US" sz="3600" b="1" dirty="0" err="1" smtClean="0">
                <a:latin typeface="Algerian" pitchFamily="82" charset="0"/>
              </a:rPr>
              <a:t>baah</a:t>
            </a:r>
            <a:r>
              <a:rPr lang="en-US" altLang="en-US" sz="3600" b="1" dirty="0" smtClean="0">
                <a:latin typeface="Algerian" pitchFamily="82" charset="0"/>
              </a:rPr>
              <a:t> </a:t>
            </a:r>
            <a:r>
              <a:rPr lang="en-US" altLang="en-US" sz="3600" b="1" dirty="0" err="1" smtClean="0">
                <a:latin typeface="Algerian" pitchFamily="82" charset="0"/>
              </a:rPr>
              <a:t>wadieh</a:t>
            </a:r>
            <a:endParaRPr lang="en-US" altLang="en-US" sz="36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Algerian" pitchFamily="82" charset="0"/>
              </a:rPr>
              <a:t>Ag. GOVERNMENT </a:t>
            </a:r>
            <a:r>
              <a:rPr lang="en-US" altLang="en-US" sz="4000" b="1" dirty="0">
                <a:latin typeface="Algerian" pitchFamily="82" charset="0"/>
              </a:rPr>
              <a:t>statistician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200" y="6248400"/>
            <a:ext cx="3276600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C0CA6E-A363-4855-AD99-C95AE61A5930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52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26, 2016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Memorandum Items</a:t>
            </a:r>
            <a:endParaRPr lang="en-US" altLang="en-US" sz="2400" dirty="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69491"/>
              </p:ext>
            </p:extLst>
          </p:nvPr>
        </p:nvGraphicFramePr>
        <p:xfrm>
          <a:off x="457200" y="685800"/>
          <a:ext cx="8189913" cy="563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218"/>
                <a:gridCol w="1147908"/>
                <a:gridCol w="1138787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Economic Aggregate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   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  2016*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Population estimate (million)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en-US" sz="2000" u="none" strike="noStrike" dirty="0" smtClean="0">
                          <a:effectLst/>
                        </a:rPr>
                        <a:t>27.7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28.3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Exchange </a:t>
                      </a:r>
                      <a:r>
                        <a:rPr lang="en-US" sz="2000" u="none" strike="noStrike" dirty="0" smtClean="0">
                          <a:effectLst/>
                        </a:rPr>
                        <a:t>rate, Interbank average (</a:t>
                      </a:r>
                      <a:r>
                        <a:rPr lang="en-US" sz="2000" u="none" strike="noStrike" dirty="0">
                          <a:effectLst/>
                        </a:rPr>
                        <a:t>₵/$)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3.78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3.92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81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Current GDP, </a:t>
                      </a:r>
                      <a:r>
                        <a:rPr lang="en-US" sz="20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incl.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Oil (million GH₵</a:t>
                      </a:r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136,957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167,353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Current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GDP, excl. Oil (million GH₵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131,647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164,099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43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Current GDP, incl. Oil (million </a:t>
                      </a:r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US$)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36,264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42,685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Current GDP, excl. Oil (million US$) </a:t>
                      </a:r>
                      <a:endParaRPr lang="en-US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34,858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41,855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Per capita 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GDP (</a:t>
                      </a: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GH₵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) 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4,950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5,911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Per capita 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GDP (US$) 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1,311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1,508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Growth Rates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6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GDP </a:t>
                      </a:r>
                      <a:r>
                        <a:rPr lang="en-US" sz="2000" u="none" strike="noStrike" dirty="0" smtClean="0">
                          <a:effectLst/>
                        </a:rPr>
                        <a:t>(incl. Oil) at </a:t>
                      </a:r>
                      <a:r>
                        <a:rPr lang="en-US" sz="2000" u="none" strike="noStrike" dirty="0">
                          <a:effectLst/>
                        </a:rPr>
                        <a:t>constant 2006 prices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Non-Oil GDP at constant 2006 prices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4.0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Change in GDP deflator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16.4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17.8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u="none" strike="noStrike" dirty="0" smtClean="0">
                          <a:effectLst/>
                        </a:rPr>
                        <a:t> </a:t>
                      </a:r>
                      <a:r>
                        <a:rPr lang="en-US" sz="2000" i="0" u="none" strike="noStrike" dirty="0" smtClean="0">
                          <a:effectLst/>
                        </a:rPr>
                        <a:t>*Revised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83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PROVISIONAL </a:t>
            </a:r>
            <a:r>
              <a:rPr lang="en-US" dirty="0" smtClean="0"/>
              <a:t>2017 Q2 </a:t>
            </a:r>
            <a:r>
              <a:rPr lang="en-US" dirty="0"/>
              <a:t>GDP ESTIMATES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5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5562"/>
            <a:ext cx="8458200" cy="4922838"/>
          </a:xfrm>
        </p:spPr>
        <p:txBody>
          <a:bodyPr>
            <a:normAutofit fontScale="92500" lnSpcReduction="20000"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9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provisional 2017 Q2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incl. oil)  at current prices at purchaser’s </a:t>
            </a:r>
            <a:r>
              <a:rPr lang="en-US" sz="2800" dirty="0" smtClean="0"/>
              <a:t>value</a:t>
            </a:r>
            <a:r>
              <a:rPr lang="en-US" sz="2800" baseline="30000" dirty="0" smtClean="0"/>
              <a:t>1 </a:t>
            </a:r>
            <a:r>
              <a:rPr lang="en-US" sz="2800" dirty="0" smtClean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</a:t>
            </a:r>
            <a:r>
              <a:rPr lang="en-GB" sz="2800" b="1" u="sng" dirty="0" smtClean="0"/>
              <a:t>45,358.5</a:t>
            </a:r>
            <a:r>
              <a:rPr lang="en-GB" sz="2800" b="1" dirty="0" smtClean="0"/>
              <a:t> </a:t>
            </a:r>
            <a:r>
              <a:rPr lang="en-US" sz="2800" dirty="0"/>
              <a:t>million. The </a:t>
            </a:r>
            <a:r>
              <a:rPr lang="en-US" sz="2800" dirty="0" smtClean="0"/>
              <a:t>estimate </a:t>
            </a:r>
            <a:r>
              <a:rPr lang="en-US" sz="2800" dirty="0"/>
              <a:t>for </a:t>
            </a:r>
            <a:r>
              <a:rPr lang="en-US" sz="2800" dirty="0" smtClean="0"/>
              <a:t>2016 Q2 </a:t>
            </a:r>
            <a:r>
              <a:rPr lang="en-US" sz="2800" dirty="0"/>
              <a:t>was GH₵</a:t>
            </a:r>
            <a:r>
              <a:rPr lang="en-US" sz="2800" b="1" dirty="0" smtClean="0"/>
              <a:t>38,061.5 </a:t>
            </a:r>
            <a:r>
              <a:rPr lang="en-US" sz="2800" dirty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provisional </a:t>
            </a:r>
            <a:r>
              <a:rPr lang="en-US" sz="2800" dirty="0" smtClean="0"/>
              <a:t>2017 Q2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excl. oil)  at current prices at purchaser’s </a:t>
            </a:r>
            <a:r>
              <a:rPr lang="en-US" sz="2800" dirty="0" smtClean="0"/>
              <a:t>value</a:t>
            </a:r>
            <a:r>
              <a:rPr lang="en-US" sz="2800" baseline="30000" dirty="0" smtClean="0"/>
              <a:t>1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₵43,364.1 </a:t>
            </a:r>
            <a:r>
              <a:rPr lang="en-US" sz="2800" dirty="0"/>
              <a:t>million. The value for </a:t>
            </a:r>
            <a:r>
              <a:rPr lang="en-US" sz="2800" dirty="0" smtClean="0"/>
              <a:t>2016 Q2 </a:t>
            </a:r>
            <a:r>
              <a:rPr lang="en-US" sz="2800" dirty="0"/>
              <a:t>was GH</a:t>
            </a:r>
            <a:r>
              <a:rPr lang="en-US" sz="2800" dirty="0" smtClean="0"/>
              <a:t>₵</a:t>
            </a:r>
            <a:r>
              <a:rPr lang="en-US" sz="2800" b="1" dirty="0" smtClean="0"/>
              <a:t>37,641.6 </a:t>
            </a:r>
            <a:r>
              <a:rPr lang="en-US" sz="2800" dirty="0"/>
              <a:t>million.</a:t>
            </a:r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900" baseline="30000" dirty="0"/>
              <a:t>1</a:t>
            </a:r>
            <a:r>
              <a:rPr lang="en-US" sz="1900" dirty="0"/>
              <a:t>Includes FISIM and Net Indirect Taxes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562"/>
            <a:ext cx="8458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 smtClean="0">
                <a:solidFill>
                  <a:schemeClr val="tx1"/>
                </a:solidFill>
              </a:rPr>
              <a:t>Provisional 2017 Q2 </a:t>
            </a:r>
            <a:r>
              <a:rPr lang="en-US" altLang="en-US" sz="3100" dirty="0">
                <a:solidFill>
                  <a:schemeClr val="tx1"/>
                </a:solidFill>
              </a:rPr>
              <a:t>GDP at Current</a:t>
            </a:r>
            <a:br>
              <a:rPr lang="en-US" altLang="en-US" sz="3100" dirty="0">
                <a:solidFill>
                  <a:schemeClr val="tx1"/>
                </a:solidFill>
              </a:rPr>
            </a:b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</a:t>
            </a:r>
            <a:r>
              <a:rPr lang="en-US" altLang="en-US" sz="3100" dirty="0" smtClean="0">
                <a:solidFill>
                  <a:schemeClr val="tx1"/>
                </a:solidFill>
              </a:rPr>
              <a:t>Non-Oil</a:t>
            </a:r>
            <a:r>
              <a:rPr lang="en-US" altLang="en-US" sz="31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4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086861"/>
              </p:ext>
            </p:extLst>
          </p:nvPr>
        </p:nvGraphicFramePr>
        <p:xfrm>
          <a:off x="685800" y="1726088"/>
          <a:ext cx="7848600" cy="5151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7727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2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851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GDP                    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Estimate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Percentage Distribution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3298">
                <a:tc>
                  <a:txBody>
                    <a:bodyPr/>
                    <a:lstStyle/>
                    <a:p>
                      <a:r>
                        <a:rPr lang="en-US" sz="2200" dirty="0"/>
                        <a:t>Agriculture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2200" dirty="0"/>
                        <a:t>Industry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2200" dirty="0"/>
                        <a:t>Services 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basic prices (including FISIM)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purchaser’s</a:t>
                      </a:r>
                      <a:r>
                        <a:rPr lang="en-US" sz="2200" baseline="0" dirty="0"/>
                        <a:t> value (including FISIM and net indirect taxes)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4,904.8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2200" dirty="0" smtClean="0"/>
                        <a:t>11,357.9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2200" dirty="0" smtClean="0"/>
                        <a:t>26,513.8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42,776.5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 smtClean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45,358.5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11.5%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2200" dirty="0" smtClean="0"/>
                        <a:t>26.5%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2200" dirty="0" smtClean="0"/>
                        <a:t>62.0%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/>
                        <a:t>100.0%</a:t>
                      </a:r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02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Sectoral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Distribution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2017 Q2 </a:t>
            </a:r>
            <a:r>
              <a:rPr lang="en-US" sz="3200" dirty="0">
                <a:solidFill>
                  <a:schemeClr val="tx1"/>
                </a:solidFill>
              </a:rPr>
              <a:t>GDP </a:t>
            </a:r>
            <a:r>
              <a:rPr lang="en-US" sz="3200" dirty="0" smtClean="0">
                <a:solidFill>
                  <a:schemeClr val="tx1"/>
                </a:solidFill>
              </a:rPr>
              <a:t>Estimate </a:t>
            </a:r>
            <a:r>
              <a:rPr lang="en-US" sz="3200" dirty="0">
                <a:latin typeface="+mn-lt"/>
              </a:rPr>
              <a:t>(GH</a:t>
            </a:r>
            <a:r>
              <a:rPr lang="en-US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₵ million</a:t>
            </a:r>
            <a:r>
              <a:rPr lang="en-US" sz="32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5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69460" y="1295400"/>
            <a:ext cx="8822140" cy="4495800"/>
          </a:xfrm>
        </p:spPr>
        <p:txBody>
          <a:bodyPr>
            <a:noAutofit/>
          </a:bodyPr>
          <a:lstStyle/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constant GDP estimate (incl. oil) for </a:t>
            </a:r>
            <a:r>
              <a:rPr lang="en-US" sz="2600" dirty="0" smtClean="0"/>
              <a:t>Q2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₵8,835.9</a:t>
            </a:r>
            <a:r>
              <a:rPr lang="en-GB" sz="2600" b="1" dirty="0" smtClean="0"/>
              <a:t> </a:t>
            </a:r>
            <a:r>
              <a:rPr lang="en-US" sz="2600" b="1" dirty="0" smtClean="0"/>
              <a:t> </a:t>
            </a:r>
            <a:r>
              <a:rPr lang="en-US" sz="2600" dirty="0"/>
              <a:t>million while the </a:t>
            </a:r>
            <a:r>
              <a:rPr lang="en-US" sz="2600" dirty="0" smtClean="0"/>
              <a:t>estimate </a:t>
            </a:r>
            <a:r>
              <a:rPr lang="en-US" sz="2600" dirty="0"/>
              <a:t>for </a:t>
            </a:r>
            <a:r>
              <a:rPr lang="en-US" sz="2600" dirty="0" smtClean="0"/>
              <a:t>Q2 </a:t>
            </a:r>
            <a:r>
              <a:rPr lang="en-US" sz="2600" dirty="0"/>
              <a:t>of </a:t>
            </a:r>
            <a:r>
              <a:rPr lang="en-US" sz="2600" dirty="0" smtClean="0"/>
              <a:t>2016 </a:t>
            </a:r>
            <a:r>
              <a:rPr lang="en-US" sz="2600" dirty="0"/>
              <a:t>was GH</a:t>
            </a:r>
            <a:r>
              <a:rPr lang="en-US" sz="2600" dirty="0" smtClean="0"/>
              <a:t>₵8,105.5</a:t>
            </a:r>
            <a:r>
              <a:rPr lang="en-US" sz="2600" b="1" dirty="0" smtClean="0"/>
              <a:t> </a:t>
            </a:r>
            <a:r>
              <a:rPr lang="en-US" sz="2600" dirty="0" smtClean="0"/>
              <a:t> </a:t>
            </a:r>
            <a:r>
              <a:rPr lang="en-US" sz="2600" dirty="0"/>
              <a:t>million.</a:t>
            </a:r>
          </a:p>
          <a:p>
            <a:pPr marL="109728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constant GDP estimate (excl. oil) for </a:t>
            </a:r>
            <a:r>
              <a:rPr lang="en-US" sz="2600" dirty="0" smtClean="0"/>
              <a:t>Q2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₵8,200.6</a:t>
            </a:r>
            <a:r>
              <a:rPr lang="en-US" sz="2600" b="1" dirty="0" smtClean="0"/>
              <a:t> </a:t>
            </a:r>
            <a:r>
              <a:rPr lang="en-US" sz="2600" dirty="0"/>
              <a:t>million. The value recorded for </a:t>
            </a:r>
            <a:r>
              <a:rPr lang="en-US" sz="2600" dirty="0" smtClean="0"/>
              <a:t>Q2 </a:t>
            </a:r>
            <a:r>
              <a:rPr lang="en-US" sz="2600" dirty="0"/>
              <a:t>of </a:t>
            </a:r>
            <a:r>
              <a:rPr lang="en-US" sz="2600" dirty="0" smtClean="0"/>
              <a:t>2016 </a:t>
            </a:r>
            <a:r>
              <a:rPr lang="en-US" sz="2600" dirty="0"/>
              <a:t>was GH</a:t>
            </a:r>
            <a:r>
              <a:rPr lang="en-US" sz="2600" dirty="0" smtClean="0"/>
              <a:t>₵7,884.9 </a:t>
            </a:r>
            <a:r>
              <a:rPr lang="en-US" sz="2600" dirty="0"/>
              <a:t>million.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>
                <a:solidFill>
                  <a:schemeClr val="tx1"/>
                </a:solidFill>
              </a:rPr>
              <a:t>Provisional </a:t>
            </a:r>
            <a:r>
              <a:rPr lang="en-US" altLang="en-US" sz="3100" dirty="0" smtClean="0">
                <a:solidFill>
                  <a:schemeClr val="tx1"/>
                </a:solidFill>
              </a:rPr>
              <a:t>2017 Q2 </a:t>
            </a:r>
            <a:r>
              <a:rPr lang="en-US" altLang="en-US" sz="3100" dirty="0">
                <a:solidFill>
                  <a:schemeClr val="tx1"/>
                </a:solidFill>
              </a:rPr>
              <a:t>GDP at </a:t>
            </a:r>
            <a:r>
              <a:rPr lang="en-US" altLang="en-US" sz="3100" dirty="0" smtClean="0">
                <a:solidFill>
                  <a:schemeClr val="tx1"/>
                </a:solidFill>
              </a:rPr>
              <a:t>Constant 2006 </a:t>
            </a: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Non-oil)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9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838200"/>
            <a:ext cx="8556625" cy="5562600"/>
          </a:xfrm>
        </p:spPr>
        <p:txBody>
          <a:bodyPr/>
          <a:lstStyle/>
          <a:p>
            <a:pPr algn="just"/>
            <a:r>
              <a:rPr lang="en-US" sz="2800" dirty="0"/>
              <a:t>The provisional </a:t>
            </a:r>
            <a:r>
              <a:rPr lang="en-US" sz="2800" dirty="0" smtClean="0"/>
              <a:t>2017 Q2 </a:t>
            </a:r>
            <a:r>
              <a:rPr lang="en-US" sz="2800" dirty="0"/>
              <a:t>Real </a:t>
            </a:r>
            <a:r>
              <a:rPr lang="en-US" sz="2800" dirty="0" smtClean="0"/>
              <a:t>GDP (incl. Oil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/>
              <a:t>grew by </a:t>
            </a:r>
            <a:r>
              <a:rPr lang="en-US" sz="2800" dirty="0" smtClean="0"/>
              <a:t>9.0% year-on-year compared to 1.1% recorded for 2016 Q2.</a:t>
            </a:r>
            <a:endParaRPr lang="en-US" sz="2800" dirty="0"/>
          </a:p>
          <a:p>
            <a:pPr marL="109537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The non-Oil provisional </a:t>
            </a:r>
            <a:r>
              <a:rPr lang="en-US" sz="2800" dirty="0" smtClean="0"/>
              <a:t>2017 Q2 </a:t>
            </a:r>
            <a:r>
              <a:rPr lang="en-US" sz="2800" dirty="0"/>
              <a:t>Real GDP grew by </a:t>
            </a:r>
            <a:r>
              <a:rPr lang="en-US" sz="2800" dirty="0" smtClean="0"/>
              <a:t>4.0% year-on-year compared to 5.5% recorded for 2016 Q2.</a:t>
            </a:r>
            <a:endParaRPr lang="en-US" sz="2800" dirty="0"/>
          </a:p>
          <a:p>
            <a:pPr marL="109537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Quarter-on-quarter seasonally adjusted </a:t>
            </a:r>
            <a:r>
              <a:rPr lang="en-US" sz="2800" dirty="0" smtClean="0"/>
              <a:t>2017   Q2 GDP </a:t>
            </a:r>
            <a:r>
              <a:rPr lang="en-US" sz="2800" dirty="0"/>
              <a:t>grew by 2</a:t>
            </a:r>
            <a:r>
              <a:rPr lang="en-US" sz="2800" dirty="0" smtClean="0"/>
              <a:t>.0% compared to 1.5% recorded for 2017 Q1.</a:t>
            </a:r>
          </a:p>
          <a:p>
            <a:endParaRPr lang="en-US" sz="1000" dirty="0" smtClean="0"/>
          </a:p>
          <a:p>
            <a:r>
              <a:rPr lang="en-US" sz="1800" b="1" dirty="0" smtClean="0"/>
              <a:t>Note</a:t>
            </a:r>
            <a:r>
              <a:rPr lang="en-US" sz="1800" b="1" dirty="0"/>
              <a:t>: incl. Oil</a:t>
            </a:r>
            <a:r>
              <a:rPr lang="en-US" sz="1800" b="1" baseline="30000" dirty="0"/>
              <a:t>1 </a:t>
            </a:r>
            <a:r>
              <a:rPr lang="en-US" sz="1800" b="1" dirty="0"/>
              <a:t>means Oil and Gas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Provisional </a:t>
            </a:r>
            <a:r>
              <a:rPr lang="en-US" sz="3200" dirty="0" smtClean="0">
                <a:solidFill>
                  <a:schemeClr val="tx1"/>
                </a:solidFill>
              </a:rPr>
              <a:t>2017 Q2 </a:t>
            </a:r>
            <a:r>
              <a:rPr lang="en-US" sz="3200" dirty="0">
                <a:solidFill>
                  <a:schemeClr val="tx1"/>
                </a:solidFill>
              </a:rPr>
              <a:t>GDP Growth Rates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324600"/>
            <a:ext cx="30114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8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181600" y="6492875"/>
            <a:ext cx="3547281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2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49406" y="304800"/>
            <a:ext cx="80772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Quarter-on-Quarter GDP Growth for the </a:t>
            </a:r>
            <a:r>
              <a:rPr lang="en-US" altLang="en-US" sz="2800" dirty="0" smtClean="0">
                <a:solidFill>
                  <a:schemeClr val="tx1"/>
                </a:solidFill>
              </a:rPr>
              <a:t>2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en-US" sz="2800" dirty="0" smtClean="0">
                <a:solidFill>
                  <a:schemeClr val="tx1"/>
                </a:solidFill>
              </a:rPr>
              <a:t>      </a:t>
            </a:r>
            <a:r>
              <a:rPr lang="en-US" altLang="en-US" sz="2800" dirty="0">
                <a:solidFill>
                  <a:schemeClr val="tx1"/>
                </a:solidFill>
              </a:rPr>
              <a:t>Quarter of </a:t>
            </a:r>
            <a:r>
              <a:rPr lang="en-US" altLang="en-US" sz="2800" dirty="0" smtClean="0">
                <a:solidFill>
                  <a:schemeClr val="tx1"/>
                </a:solidFill>
              </a:rPr>
              <a:t>2017 </a:t>
            </a:r>
            <a:r>
              <a:rPr lang="en-US" altLang="en-US" sz="2800" dirty="0">
                <a:solidFill>
                  <a:schemeClr val="tx1"/>
                </a:solidFill>
              </a:rPr>
              <a:t>(Seasonally Adjusted)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66800" y="5486400"/>
            <a:ext cx="723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51965" y="1295400"/>
            <a:ext cx="8278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quarter-on-quarter seasonally adjusted GDP growth rate for the </a:t>
            </a:r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quarter of 2017 </a:t>
            </a:r>
            <a:r>
              <a:rPr lang="en-US" sz="2200" dirty="0"/>
              <a:t>was </a:t>
            </a:r>
            <a:r>
              <a:rPr lang="en-US" sz="2200" dirty="0" smtClean="0"/>
              <a:t>2.0%. </a:t>
            </a:r>
            <a:r>
              <a:rPr lang="en-US" sz="2200" dirty="0"/>
              <a:t>This means that the value of goods and services produced in the </a:t>
            </a:r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2017 </a:t>
            </a:r>
            <a:r>
              <a:rPr lang="en-US" sz="2200" dirty="0"/>
              <a:t>grew by </a:t>
            </a:r>
            <a:r>
              <a:rPr lang="en-US" sz="2200" dirty="0" smtClean="0"/>
              <a:t>2.0% </a:t>
            </a:r>
            <a:r>
              <a:rPr lang="en-US" sz="2200" dirty="0"/>
              <a:t>over the value recorded in the </a:t>
            </a: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2017.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50845"/>
              </p:ext>
            </p:extLst>
          </p:nvPr>
        </p:nvGraphicFramePr>
        <p:xfrm>
          <a:off x="551966" y="2741949"/>
          <a:ext cx="8174639" cy="3398520"/>
        </p:xfrm>
        <a:graphic>
          <a:graphicData uri="http://schemas.openxmlformats.org/drawingml/2006/table">
            <a:tbl>
              <a:tblPr/>
              <a:tblGrid>
                <a:gridCol w="344557"/>
                <a:gridCol w="1389477"/>
                <a:gridCol w="1026736"/>
                <a:gridCol w="826939"/>
                <a:gridCol w="943227"/>
                <a:gridCol w="826939"/>
                <a:gridCol w="2364531"/>
                <a:gridCol w="452233"/>
              </a:tblGrid>
              <a:tr h="2616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2979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Quarter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Seasonally Adjusted Constant GDP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      (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GH₵ million)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2886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GDP Estimate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Growth Rate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41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8,808.5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739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8,916.6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739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2016Q4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9,025.9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739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9,158.6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73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2017Q2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9,341.2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55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838200"/>
            <a:ext cx="8763000" cy="1905000"/>
          </a:xfrm>
        </p:spPr>
        <p:txBody>
          <a:bodyPr>
            <a:noAutofit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year-on-year quarterly GDP growth rate for Agriculture is       </a:t>
            </a:r>
            <a:r>
              <a:rPr lang="en-US" altLang="en-US" sz="2000" dirty="0" smtClean="0"/>
              <a:t>3.4% </a:t>
            </a:r>
            <a:r>
              <a:rPr lang="en-US" altLang="en-US" sz="2000" dirty="0"/>
              <a:t>for the </a:t>
            </a:r>
            <a:r>
              <a:rPr lang="en-US" altLang="en-US" sz="2000" dirty="0" smtClean="0"/>
              <a:t>second </a:t>
            </a:r>
            <a:r>
              <a:rPr lang="en-US" altLang="en-US" sz="2000" dirty="0"/>
              <a:t>quarter of </a:t>
            </a:r>
            <a:r>
              <a:rPr lang="en-US" altLang="en-US" sz="2000" dirty="0" smtClean="0"/>
              <a:t>2017.</a:t>
            </a:r>
            <a:endParaRPr lang="en-US" altLang="en-US" sz="20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</a:t>
            </a:r>
            <a:r>
              <a:rPr lang="en-US" altLang="en-US" sz="2000" dirty="0" smtClean="0"/>
              <a:t>Crops </a:t>
            </a:r>
            <a:r>
              <a:rPr lang="en-US" altLang="en-US" sz="2000" dirty="0"/>
              <a:t>sub-sector recorded the highest year-on-year growth rate of </a:t>
            </a:r>
            <a:r>
              <a:rPr lang="en-US" altLang="en-US" sz="2000" dirty="0" smtClean="0"/>
              <a:t>8.3% </a:t>
            </a:r>
            <a:r>
              <a:rPr lang="en-US" altLang="en-US" sz="2000" dirty="0"/>
              <a:t>while the </a:t>
            </a:r>
            <a:r>
              <a:rPr lang="en-US" altLang="en-US" sz="2000" dirty="0" smtClean="0"/>
              <a:t>Fishing sub-sector </a:t>
            </a:r>
            <a:r>
              <a:rPr lang="en-US" altLang="en-US" sz="2000" dirty="0"/>
              <a:t>recorded the lowest growth rate of </a:t>
            </a:r>
            <a:r>
              <a:rPr lang="en-US" altLang="en-US" sz="2000" dirty="0" smtClean="0"/>
              <a:t>-17.6%. </a:t>
            </a:r>
            <a:endParaRPr lang="en-US" sz="2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3246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Agriculture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27701"/>
              </p:ext>
            </p:extLst>
          </p:nvPr>
        </p:nvGraphicFramePr>
        <p:xfrm>
          <a:off x="609600" y="2819749"/>
          <a:ext cx="7580122" cy="3588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4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92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99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7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99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Agriculture Sub-sector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Q2 2016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Q2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</a:t>
                      </a:r>
                      <a:r>
                        <a:rPr lang="en-US" sz="12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Y/Y Change Rate (%)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Crops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598.9 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648.6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o/w Cocoa</a:t>
                      </a:r>
                      <a:endParaRPr lang="en-US" sz="1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64.0</a:t>
                      </a:r>
                      <a:endParaRPr kumimoji="0" lang="en-US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74.0</a:t>
                      </a:r>
                      <a:endParaRPr kumimoji="0" lang="en-US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15.6</a:t>
                      </a:r>
                      <a:endParaRPr kumimoji="0" lang="en-US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Livestock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142.5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150.5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Forestry &amp; logging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196.8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198.6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Fishing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131.6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108.4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-17.6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1,069.8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1,106.2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30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494713" cy="1828800"/>
          </a:xfrm>
        </p:spPr>
        <p:txBody>
          <a:bodyPr>
            <a:normAutofit fontScale="77500" lnSpcReduction="20000"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spcAft>
                <a:spcPts val="600"/>
              </a:spcAft>
              <a:defRPr/>
            </a:pPr>
            <a:r>
              <a:rPr lang="en-US" altLang="en-US" sz="2600" dirty="0"/>
              <a:t>The year-on-year quarterly GDP growth rate for the Industry </a:t>
            </a:r>
            <a:r>
              <a:rPr lang="en-US" altLang="en-US" sz="2600" dirty="0" smtClean="0"/>
              <a:t>  sector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19.3%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Q2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2017.</a:t>
            </a:r>
            <a:endParaRPr lang="en-US" altLang="en-US" sz="26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600" dirty="0"/>
              <a:t>The </a:t>
            </a:r>
            <a:r>
              <a:rPr lang="en-US" altLang="en-US" sz="2600" dirty="0" smtClean="0"/>
              <a:t>Mining &amp; Quarrying </a:t>
            </a:r>
            <a:r>
              <a:rPr lang="en-US" altLang="en-US" sz="2600" dirty="0"/>
              <a:t>sub-sector recorded the highest year-on-year quarterly GDP growth rate of </a:t>
            </a:r>
            <a:r>
              <a:rPr lang="en-US" altLang="en-US" sz="2600" dirty="0" smtClean="0"/>
              <a:t>75.0%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Q2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2017, </a:t>
            </a:r>
            <a:r>
              <a:rPr lang="en-US" altLang="en-US" sz="2600" dirty="0"/>
              <a:t>while the </a:t>
            </a:r>
            <a:r>
              <a:rPr lang="en-US" altLang="en-US" sz="2600" dirty="0" smtClean="0"/>
              <a:t>Construction sub-sector </a:t>
            </a:r>
            <a:r>
              <a:rPr lang="en-US" altLang="en-US" sz="2600" dirty="0"/>
              <a:t>recorded the lowest </a:t>
            </a:r>
            <a:r>
              <a:rPr lang="en-US" altLang="en-US" sz="2600" dirty="0" smtClean="0"/>
              <a:t>(0.8%). </a:t>
            </a: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Industry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64117"/>
              </p:ext>
            </p:extLst>
          </p:nvPr>
        </p:nvGraphicFramePr>
        <p:xfrm>
          <a:off x="609600" y="2666999"/>
          <a:ext cx="7924800" cy="3565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6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Industry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Q2 2016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Q2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Mining</a:t>
                      </a:r>
                      <a:r>
                        <a:rPr lang="en-US" sz="2000" b="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and Quarrying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426.8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746.9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75.0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o/w Oil</a:t>
                      </a:r>
                      <a:r>
                        <a:rPr lang="en-US" sz="1900" b="0" i="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and Gas</a:t>
                      </a:r>
                      <a:endParaRPr lang="en-US" sz="1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220.6</a:t>
                      </a:r>
                      <a:endParaRPr lang="en-US" sz="1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635.3</a:t>
                      </a:r>
                      <a:endParaRPr lang="en-US" sz="1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188.0</a:t>
                      </a:r>
                      <a:endParaRPr lang="en-US" sz="1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629.5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671.1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Electricity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59.1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Water &amp; Sewerage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74.0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Construction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790.7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796.9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7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1,980.2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2,362.7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1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0" y="469593"/>
            <a:ext cx="9144000" cy="1746596"/>
          </a:xfrm>
        </p:spPr>
        <p:txBody>
          <a:bodyPr>
            <a:normAutofit fontScale="25000" lnSpcReduction="20000"/>
          </a:bodyPr>
          <a:lstStyle/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/>
              <a:t>For the </a:t>
            </a:r>
            <a:r>
              <a:rPr lang="en-US" altLang="en-US" sz="7200" dirty="0" smtClean="0"/>
              <a:t>second </a:t>
            </a:r>
            <a:r>
              <a:rPr lang="en-US" altLang="en-US" sz="7200" dirty="0"/>
              <a:t>quarter of </a:t>
            </a:r>
            <a:r>
              <a:rPr lang="en-US" altLang="en-US" sz="7200" dirty="0" smtClean="0"/>
              <a:t>2017, </a:t>
            </a:r>
            <a:r>
              <a:rPr lang="en-US" altLang="en-US" sz="7200" dirty="0"/>
              <a:t>the Services sector recorded a year-on-year quarterly </a:t>
            </a:r>
            <a:r>
              <a:rPr lang="en-US" altLang="en-US" sz="7200" dirty="0" smtClean="0"/>
              <a:t>GDP growth </a:t>
            </a:r>
            <a:r>
              <a:rPr lang="en-US" altLang="en-US" sz="7200" dirty="0"/>
              <a:t>rate of </a:t>
            </a:r>
            <a:r>
              <a:rPr lang="en-US" altLang="en-US" sz="7200" dirty="0" smtClean="0"/>
              <a:t>5.6%. </a:t>
            </a:r>
            <a:endParaRPr lang="en-US" altLang="en-US" sz="7200" dirty="0"/>
          </a:p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 smtClean="0"/>
              <a:t>The Health and Social Work sub-sector </a:t>
            </a:r>
            <a:r>
              <a:rPr lang="en-US" altLang="en-US" sz="7200" dirty="0"/>
              <a:t>recorded the highest year-on-year quarterly GDP growth rate of </a:t>
            </a:r>
            <a:r>
              <a:rPr lang="en-US" altLang="en-US" sz="7200" dirty="0" smtClean="0"/>
              <a:t>18.3% </a:t>
            </a:r>
            <a:r>
              <a:rPr lang="en-US" altLang="en-US" sz="7200" dirty="0"/>
              <a:t>while </a:t>
            </a:r>
            <a:r>
              <a:rPr lang="en-US" altLang="en-US" sz="7200" dirty="0" smtClean="0"/>
              <a:t>the Hotel and Restaurants sub-sector </a:t>
            </a:r>
            <a:r>
              <a:rPr lang="en-US" altLang="en-US" sz="7200" dirty="0"/>
              <a:t>recorded the lowest growth rate of </a:t>
            </a:r>
            <a:r>
              <a:rPr lang="en-US" altLang="en-US" sz="7200" dirty="0" smtClean="0"/>
              <a:t>1.0%. </a:t>
            </a:r>
            <a:endParaRPr lang="en-US" altLang="en-US" sz="7200" dirty="0"/>
          </a:p>
          <a:p>
            <a:pPr marL="0" indent="0" eaLnBrk="1" hangingPunct="1"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489796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-1043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Quarterly GDP for the Services Sector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288393"/>
              </p:ext>
            </p:extLst>
          </p:nvPr>
        </p:nvGraphicFramePr>
        <p:xfrm>
          <a:off x="436847" y="2216191"/>
          <a:ext cx="8432300" cy="441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5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3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0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Services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Q2 2016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Q2 2017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Trade, Repair of Vehicles, Household Goods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668.8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690.0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Hotels </a:t>
                      </a:r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&amp; </a:t>
                      </a:r>
                      <a:r>
                        <a:rPr lang="en-US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Restaurants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334.3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337.7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Transport &amp; Storage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1,026.7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1,040.9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Information &amp; Communication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818.4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946.1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Financial &amp; Insurance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420.6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426.2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r>
                        <a:rPr lang="en-US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Estate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&amp; Other Service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342.4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368.4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Administration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354.6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371.4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406.9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Health &amp; Social Work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144.0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170.4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18.3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Community, Social &amp; Other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Personal Service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347.2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351.8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0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4,828.4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5,099.8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709025" cy="51054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800" u="sng" dirty="0"/>
              <a:t>Revised</a:t>
            </a:r>
            <a:r>
              <a:rPr lang="en-US" altLang="en-US" sz="2800" dirty="0"/>
              <a:t> Annual GDP for 2016 </a:t>
            </a:r>
            <a:endParaRPr lang="en-US" altLang="en-US" sz="2800" dirty="0" smtClean="0"/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Memorandum items</a:t>
            </a:r>
            <a:endParaRPr lang="en-US" altLang="en-US" sz="2800" dirty="0"/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800" u="sng" dirty="0" smtClean="0"/>
              <a:t>Provisional</a:t>
            </a:r>
            <a:r>
              <a:rPr lang="en-US" altLang="en-US" sz="2800" dirty="0" smtClean="0"/>
              <a:t> GDP estimates for second </a:t>
            </a:r>
            <a:r>
              <a:rPr lang="en-US" altLang="en-US" sz="2800" dirty="0"/>
              <a:t>q</a:t>
            </a:r>
            <a:r>
              <a:rPr lang="en-US" altLang="en-US" sz="2800" dirty="0" smtClean="0"/>
              <a:t>uarter of 2017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800" u="sng" dirty="0" smtClean="0"/>
              <a:t>Revised</a:t>
            </a:r>
            <a:r>
              <a:rPr lang="en-US" altLang="en-US" sz="2800" dirty="0" smtClean="0"/>
              <a:t> GDP estimates for the first quarter of 2017 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Highlights</a:t>
            </a:r>
            <a:r>
              <a:rPr lang="en-US" altLang="en-US" sz="2600" dirty="0" smtClean="0"/>
              <a:t>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 THIS RELEASE, We present…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E61396-3B59-425C-82E3-E168D21BBB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4231"/>
            <a:ext cx="8861425" cy="5486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revised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GDP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estimate for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at current prices 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sz="2800" b="1" dirty="0" smtClean="0"/>
              <a:t>167,353.4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million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GDP for 2016 is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GH₵5,911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2016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revised annual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at constant prices is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altLang="en-US" sz="2800" b="1" dirty="0" smtClean="0"/>
              <a:t>36,104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million.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revised annual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growth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rate for 2016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s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3.7%. </a:t>
            </a:r>
            <a:endParaRPr lang="en-US" alt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953000" y="6492875"/>
            <a:ext cx="3400199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69" y="224631"/>
            <a:ext cx="8046244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Highlights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7883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42168"/>
            <a:ext cx="8686800" cy="55705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Q2 2017 GDP (Incl. Oil) at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current prices was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GH₵45,358.5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corresponding value recorded for Q2 2016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₵38,061.5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In constant terms,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Q2 2017 GDP was estimated at GH₵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8,835.9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million.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For Q2 2016, the estimated value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₵8,105.5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year-on-year quarterly GDP growth rate for Q2 2017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9.0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compared to the 1.1% recorded for Q2 2016.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quarter-on-quarter GDP growth rate (seasonally adjusted) for Q2 2017 was 2.0%. The rate recorded for the first quarter of 2017 was 1.5%.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v"/>
            </a:pPr>
            <a:endParaRPr lang="en-US" alt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06724" y="6464902"/>
            <a:ext cx="3505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7"/>
            <a:ext cx="8229600" cy="601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Highlights (cont’d.)</a:t>
            </a:r>
            <a:endParaRPr lang="en-US" altLang="en-US" sz="3600" dirty="0" smtClean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Thank you for your attention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55428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GDP Presentation September 27,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66928" indent="-4572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The Gross Domestic Product (GDP) measures the </a:t>
            </a:r>
            <a:r>
              <a:rPr lang="en-US" altLang="en-US" sz="2500" dirty="0"/>
              <a:t>value of final goods and services produced in the </a:t>
            </a:r>
            <a:r>
              <a:rPr lang="en-US" altLang="en-US" sz="2500" dirty="0" smtClean="0"/>
              <a:t>country.</a:t>
            </a:r>
          </a:p>
          <a:p>
            <a:pPr marL="109728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500" dirty="0" smtClean="0"/>
              <a:t> </a:t>
            </a:r>
          </a:p>
          <a:p>
            <a:pPr marL="452628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Two key indicators are presented in this release:</a:t>
            </a:r>
          </a:p>
          <a:p>
            <a:pPr marL="452628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1200" dirty="0"/>
          </a:p>
          <a:p>
            <a:pPr marL="708216" lvl="1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en-US" sz="2400" u="sng" dirty="0" smtClean="0"/>
              <a:t>Quarterly GDP </a:t>
            </a:r>
            <a:r>
              <a:rPr lang="en-US" altLang="en-US" sz="2400" dirty="0" smtClean="0"/>
              <a:t>which measures the value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final goods </a:t>
            </a:r>
            <a:r>
              <a:rPr lang="en-US" altLang="en-US" sz="2400" dirty="0"/>
              <a:t>and services </a:t>
            </a:r>
            <a:r>
              <a:rPr lang="en-US" altLang="en-US" sz="2400" dirty="0" smtClean="0"/>
              <a:t>within a period of three months or one quarter.</a:t>
            </a:r>
            <a:endParaRPr lang="en-US" altLang="en-US" sz="2400" dirty="0"/>
          </a:p>
          <a:p>
            <a:pPr marL="109728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400" dirty="0"/>
          </a:p>
          <a:p>
            <a:pPr marL="708216" lvl="1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en-US" sz="2400" u="sng" dirty="0" smtClean="0"/>
              <a:t>Annual </a:t>
            </a:r>
            <a:r>
              <a:rPr lang="en-US" altLang="en-US" sz="2400" u="sng" dirty="0"/>
              <a:t>GDP </a:t>
            </a:r>
            <a:r>
              <a:rPr lang="en-US" altLang="en-US" sz="2400" dirty="0" smtClean="0"/>
              <a:t>which </a:t>
            </a:r>
            <a:r>
              <a:rPr lang="en-US" altLang="en-US" sz="2400" dirty="0"/>
              <a:t>measures </a:t>
            </a:r>
            <a:r>
              <a:rPr lang="en-US" altLang="en-US" sz="2400" dirty="0" smtClean="0"/>
              <a:t>the value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final goods and </a:t>
            </a:r>
            <a:r>
              <a:rPr lang="en-US" altLang="en-US" sz="2400" dirty="0"/>
              <a:t>services </a:t>
            </a:r>
            <a:r>
              <a:rPr lang="en-US" altLang="en-US" sz="2400" dirty="0" smtClean="0"/>
              <a:t>within a period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twelve months or one year. </a:t>
            </a:r>
            <a:endParaRPr lang="en-US" altLang="en-US" sz="2400" dirty="0"/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28600"/>
            <a:ext cx="73152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The Gross Domestic Product (GDP)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 marL="566928" indent="-457200" algn="just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The estimation of the </a:t>
            </a:r>
            <a:r>
              <a:rPr lang="en-US" altLang="en-US" sz="2600" dirty="0" smtClean="0"/>
              <a:t>GDP </a:t>
            </a:r>
            <a:r>
              <a:rPr lang="en-US" altLang="en-US" sz="2600" dirty="0"/>
              <a:t>is done in stages, with </a:t>
            </a:r>
            <a:r>
              <a:rPr lang="en-US" altLang="en-US" sz="2600" dirty="0" smtClean="0"/>
              <a:t>the estimates </a:t>
            </a:r>
            <a:r>
              <a:rPr lang="en-US" altLang="en-US" sz="2600" dirty="0"/>
              <a:t>generated at each stage being dependent on available data</a:t>
            </a:r>
            <a:r>
              <a:rPr lang="en-US" altLang="en-US" sz="2600" dirty="0" smtClean="0"/>
              <a:t>. </a:t>
            </a:r>
          </a:p>
          <a:p>
            <a:pPr marL="109728" indent="0" algn="just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algn="just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 smtClean="0"/>
              <a:t>Estimates </a:t>
            </a:r>
            <a:r>
              <a:rPr lang="en-US" altLang="en-US" sz="2600" dirty="0"/>
              <a:t>from each stage are progressively designated </a:t>
            </a:r>
            <a:r>
              <a:rPr lang="en-US" altLang="en-US" sz="2600" dirty="0" smtClean="0"/>
              <a:t>as </a:t>
            </a:r>
            <a:r>
              <a:rPr lang="en-US" altLang="en-US" sz="2600" dirty="0"/>
              <a:t>provisional, revised and final. </a:t>
            </a:r>
            <a:endParaRPr lang="en-US" altLang="en-US" sz="2600" dirty="0" smtClean="0"/>
          </a:p>
          <a:p>
            <a:pPr marL="109728" indent="0" algn="just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/>
          </a:p>
          <a:p>
            <a:pPr marL="566928" indent="-457200" algn="just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This release contains the provisional </a:t>
            </a:r>
            <a:r>
              <a:rPr lang="en-US" altLang="en-US" sz="2600" dirty="0" smtClean="0"/>
              <a:t>GDP estimates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the second quarter of 2017, revised GDP estimates for first quarter of 2017 and revised annual GDP estimates 2016. </a:t>
            </a:r>
          </a:p>
          <a:p>
            <a:pPr marL="109728" indent="0" algn="just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Further revisions to </a:t>
            </a:r>
            <a:r>
              <a:rPr lang="en-US" altLang="en-US" sz="2600" dirty="0" smtClean="0"/>
              <a:t>the 2017 GDP </a:t>
            </a:r>
            <a:r>
              <a:rPr lang="en-US" altLang="en-US" sz="2600" dirty="0"/>
              <a:t>estimates will be carried out in </a:t>
            </a:r>
            <a:r>
              <a:rPr lang="en-US" altLang="en-US" sz="2600" dirty="0" smtClean="0"/>
              <a:t>December 2017.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GDP Estimation Process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451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REVISED 2016 ANNUAL </a:t>
            </a:r>
            <a:r>
              <a:rPr lang="en-US" dirty="0"/>
              <a:t>GDP ESTIMATES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9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1" y="1447800"/>
            <a:ext cx="8937624" cy="4267200"/>
          </a:xfrm>
        </p:spPr>
        <p:txBody>
          <a:bodyPr>
            <a:normAutofit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</a:t>
            </a:r>
            <a:r>
              <a:rPr lang="en-US" sz="2800" dirty="0" smtClean="0"/>
              <a:t>revised current GDP estimate (incl. Oil) for 2016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₵167,353.4</a:t>
            </a:r>
            <a:r>
              <a:rPr lang="en-US" sz="2800" b="1" dirty="0" smtClean="0"/>
              <a:t> </a:t>
            </a:r>
            <a:r>
              <a:rPr lang="en-US" sz="2800" dirty="0" smtClean="0"/>
              <a:t>million. 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revised current </a:t>
            </a:r>
            <a:r>
              <a:rPr lang="en-US" sz="2800" dirty="0"/>
              <a:t>GDP </a:t>
            </a:r>
            <a:r>
              <a:rPr lang="en-US" sz="2800" dirty="0" smtClean="0"/>
              <a:t>estimate (excl. Oil) for 2016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₵164,098.7 </a:t>
            </a:r>
            <a:r>
              <a:rPr lang="en-US" sz="2800" dirty="0" smtClean="0"/>
              <a:t>million. </a:t>
            </a:r>
            <a:endParaRPr lang="en-US" sz="2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 smtClean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562"/>
            <a:ext cx="8458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900" dirty="0" smtClean="0"/>
              <a:t>Revised Annual Current </a:t>
            </a:r>
            <a:r>
              <a:rPr lang="en-US" altLang="en-US" sz="2900" dirty="0"/>
              <a:t>GDP </a:t>
            </a:r>
            <a:r>
              <a:rPr lang="en-US" altLang="en-US" sz="2900" dirty="0" smtClean="0"/>
              <a:t>(Oil </a:t>
            </a:r>
            <a:r>
              <a:rPr lang="en-US" altLang="en-US" sz="2900" dirty="0"/>
              <a:t>&amp; </a:t>
            </a:r>
            <a:r>
              <a:rPr lang="en-US" altLang="en-US" sz="2900" dirty="0" smtClean="0"/>
              <a:t>Non-Oil) for 2016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8587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3432"/>
              </p:ext>
            </p:extLst>
          </p:nvPr>
        </p:nvGraphicFramePr>
        <p:xfrm>
          <a:off x="457200" y="1447801"/>
          <a:ext cx="8077200" cy="53949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82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4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502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GDP                     Estimate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Percentage Distribution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3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Agriculture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Industry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Services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GDP at basic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prices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(including FISIM)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GDP at purchaser’s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value (including FISIM and net indirect taxes)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29,565.3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37,964.9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88,946.3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156,476.6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167,353.4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18.9%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24.3%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56.8%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100.0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74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Revised </a:t>
            </a:r>
            <a:r>
              <a:rPr lang="en-US" sz="2400" dirty="0" err="1">
                <a:solidFill>
                  <a:schemeClr val="tx1"/>
                </a:solidFill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</a:rPr>
              <a:t>ectoral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istribution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2016 Annual </a:t>
            </a:r>
            <a:r>
              <a:rPr lang="en-US" sz="2400" dirty="0">
                <a:solidFill>
                  <a:schemeClr val="tx1"/>
                </a:solidFill>
              </a:rPr>
              <a:t>GDP E</a:t>
            </a:r>
            <a:r>
              <a:rPr lang="en-US" sz="2400" dirty="0" smtClean="0">
                <a:solidFill>
                  <a:schemeClr val="tx1"/>
                </a:solidFill>
              </a:rPr>
              <a:t>stimate at Basic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rices </a:t>
            </a:r>
            <a:r>
              <a:rPr lang="en-US" sz="2400" dirty="0">
                <a:latin typeface="+mn-lt"/>
              </a:rPr>
              <a:t>(GH</a:t>
            </a:r>
            <a:r>
              <a:rPr lang="en-US" sz="24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₵ million)</a:t>
            </a:r>
            <a:endParaRPr lang="en-US" sz="2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00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4876800"/>
          </a:xfrm>
        </p:spPr>
        <p:txBody>
          <a:bodyPr>
            <a:normAutofit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revised GDP estimate (incl. Oil) at constant prices for 2016 is </a:t>
            </a:r>
            <a:r>
              <a:rPr lang="en-US" sz="2800" b="1" u="sng" dirty="0" smtClean="0"/>
              <a:t>GH₵36,103.6</a:t>
            </a:r>
            <a:r>
              <a:rPr lang="en-US" sz="2800" b="1" dirty="0" smtClean="0"/>
              <a:t> </a:t>
            </a:r>
            <a:r>
              <a:rPr lang="en-US" sz="2800" dirty="0" smtClean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800" dirty="0" smtClean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revised GDP estimate (excl. Oil) at constant prices for 2016 is </a:t>
            </a:r>
            <a:r>
              <a:rPr lang="en-US" sz="2800" b="1" u="sng" dirty="0" smtClean="0"/>
              <a:t>GH₵34,378.7</a:t>
            </a:r>
            <a:r>
              <a:rPr lang="en-US" sz="2800" dirty="0" smtClean="0"/>
              <a:t> million. 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September 27, 2017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900" dirty="0" smtClean="0"/>
              <a:t>Revised Annual Constant </a:t>
            </a:r>
            <a:r>
              <a:rPr lang="en-US" altLang="en-US" sz="2900" dirty="0"/>
              <a:t>GDP </a:t>
            </a:r>
            <a:r>
              <a:rPr lang="en-US" altLang="en-US" sz="2900" dirty="0" smtClean="0"/>
              <a:t>(Oil </a:t>
            </a:r>
            <a:r>
              <a:rPr lang="en-US" altLang="en-US" sz="2900" dirty="0"/>
              <a:t>&amp; </a:t>
            </a:r>
            <a:r>
              <a:rPr lang="en-US" altLang="en-US" sz="2900" dirty="0" smtClean="0"/>
              <a:t>Non-oil) for 2016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8436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731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charset="0"/>
              </a:rPr>
              <a:t>Revised</a:t>
            </a:r>
            <a:r>
              <a:rPr lang="en-US" altLang="en-US" sz="3200" b="1" dirty="0" smtClean="0">
                <a:latin typeface="Arial" charset="0"/>
              </a:rPr>
              <a:t> </a:t>
            </a:r>
            <a:r>
              <a:rPr lang="en-US" altLang="en-US" sz="3200" dirty="0">
                <a:latin typeface="Arial" charset="0"/>
              </a:rPr>
              <a:t>A</a:t>
            </a:r>
            <a:r>
              <a:rPr lang="en-US" altLang="en-US" sz="3200" b="1" dirty="0" smtClean="0">
                <a:latin typeface="Arial" charset="0"/>
              </a:rPr>
              <a:t>nnual GDP Growth </a:t>
            </a:r>
            <a:r>
              <a:rPr lang="en-US" altLang="en-US" sz="3200" dirty="0">
                <a:latin typeface="Arial" charset="0"/>
              </a:rPr>
              <a:t>R</a:t>
            </a:r>
            <a:r>
              <a:rPr lang="en-US" altLang="en-US" sz="3200" b="1" dirty="0" smtClean="0">
                <a:latin typeface="Arial" charset="0"/>
              </a:rPr>
              <a:t>ate for 2016</a:t>
            </a:r>
            <a:br>
              <a:rPr lang="en-US" altLang="en-US" sz="3200" b="1" dirty="0" smtClean="0">
                <a:latin typeface="Arial" charset="0"/>
              </a:rPr>
            </a:br>
            <a:r>
              <a:rPr lang="en-US" altLang="en-US" sz="3200" b="1" dirty="0" smtClean="0">
                <a:latin typeface="Arial" charset="0"/>
              </a:rPr>
              <a:t>(Inc. Oil) is </a:t>
            </a:r>
            <a:r>
              <a:rPr lang="en-US" altLang="en-US" sz="3200" dirty="0" smtClean="0">
                <a:latin typeface="Arial" charset="0"/>
              </a:rPr>
              <a:t>3.7</a:t>
            </a:r>
            <a:r>
              <a:rPr lang="en-US" altLang="en-US" sz="3200" b="1" dirty="0" smtClean="0">
                <a:latin typeface="Arial" charset="0"/>
              </a:rPr>
              <a:t>%</a:t>
            </a:r>
            <a:endParaRPr lang="en-GB" alt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September 27, 2017</a:t>
            </a:r>
            <a:endParaRPr lang="en-US" dirty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67EE25-1468-4721-9B36-09AFFEFB4073}" type="slidenum">
              <a:rPr lang="en-GB" altLang="en-US"/>
              <a:pPr/>
              <a:t>9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09859"/>
              </p:ext>
            </p:extLst>
          </p:nvPr>
        </p:nvGraphicFramePr>
        <p:xfrm>
          <a:off x="533400" y="1415534"/>
          <a:ext cx="7924800" cy="4648200"/>
        </p:xfrm>
        <a:graphic>
          <a:graphicData uri="http://schemas.openxmlformats.org/drawingml/2006/table">
            <a:tbl>
              <a:tblPr/>
              <a:tblGrid>
                <a:gridCol w="1981200"/>
                <a:gridCol w="2971800"/>
                <a:gridCol w="2971800"/>
              </a:tblGrid>
              <a:tr h="85347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Revised Sectoral GDP Growth Rate for 2016 </a:t>
                      </a:r>
                    </a:p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(incl. Oil)</a:t>
                      </a:r>
                      <a:endParaRPr lang="en-US" sz="26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4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Sector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2016 Revised </a:t>
                      </a:r>
                      <a:r>
                        <a:rPr lang="en-US" sz="2400" b="1" i="0" u="none" strike="noStrike" dirty="0" smtClean="0">
                          <a:latin typeface="Arial"/>
                        </a:rPr>
                        <a:t>(April 2017 edition)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2016 Revised 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Arial"/>
                        </a:rPr>
                        <a:t>(Sept.</a:t>
                      </a:r>
                      <a:r>
                        <a:rPr lang="en-US" sz="2400" b="1" i="0" u="none" strike="noStrike" baseline="0" dirty="0" smtClean="0">
                          <a:latin typeface="Arial"/>
                        </a:rPr>
                        <a:t> 2017 edition</a:t>
                      </a:r>
                      <a:r>
                        <a:rPr lang="en-US" sz="2400" b="1" i="0" u="none" strike="noStrike" dirty="0" smtClean="0">
                          <a:latin typeface="Arial"/>
                        </a:rPr>
                        <a:t>)</a:t>
                      </a:r>
                      <a:r>
                        <a:rPr lang="en-US" sz="2600" b="1" i="0" u="none" strike="noStrike" dirty="0" smtClean="0">
                          <a:latin typeface="Arial"/>
                        </a:rPr>
                        <a:t> </a:t>
                      </a:r>
                      <a:endParaRPr lang="en-US" sz="26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3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7203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Agriculture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3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3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930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27838</TotalTime>
  <Words>1636</Words>
  <Application>Microsoft Office PowerPoint</Application>
  <PresentationFormat>On-screen Show (4:3)</PresentationFormat>
  <Paragraphs>443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Aharoni</vt:lpstr>
      <vt:lpstr>Algerian</vt:lpstr>
      <vt:lpstr>Arial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IN THIS RELEASE, We present…</vt:lpstr>
      <vt:lpstr>The Gross Domestic Product (GDP)</vt:lpstr>
      <vt:lpstr>GDP Estimation Process</vt:lpstr>
      <vt:lpstr>REVISED 2016 ANNUAL GDP ESTIMATES</vt:lpstr>
      <vt:lpstr>Revised Annual Current GDP (Oil &amp; Non-Oil) for 2016</vt:lpstr>
      <vt:lpstr>Revised Sectoral Distribution of 2016 Annual GDP Estimate at Basic Prices (GH₵ million)</vt:lpstr>
      <vt:lpstr>Revised Annual Constant GDP (Oil &amp; Non-oil) for 2016</vt:lpstr>
      <vt:lpstr>Revised Annual GDP Growth Rate for 2016 (Inc. Oil) is 3.7%</vt:lpstr>
      <vt:lpstr>Memorandum Items</vt:lpstr>
      <vt:lpstr>PROVISIONAL 2017 Q2 GDP ESTIMATES</vt:lpstr>
      <vt:lpstr>Provisional 2017 Q2 GDP at Current Prices (Oil &amp; Non-Oil) </vt:lpstr>
      <vt:lpstr>Sectoral Distribution of 2017 Q2 GDP Estimate (GH₵ million)</vt:lpstr>
      <vt:lpstr>Provisional 2017 Q2 GDP at Constant 2006 Prices (Oil &amp; Non-oil)</vt:lpstr>
      <vt:lpstr>Provisional 2017 Q2 GDP Growth Rates</vt:lpstr>
      <vt:lpstr>Quarter-on-Quarter GDP Growth for the 2nd      Quarter of 2017 (Seasonally Adjusted)</vt:lpstr>
      <vt:lpstr>Quarterly GDP for the Agriculture Sector</vt:lpstr>
      <vt:lpstr>Quarterly GDP for the Industry Sector</vt:lpstr>
      <vt:lpstr>Quarterly GDP for the Services Sector</vt:lpstr>
      <vt:lpstr>Highlights</vt:lpstr>
      <vt:lpstr>Highlights (cont’d.)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of the Producer Price Index  October, 2007</dc:title>
  <dc:creator>Francis Bright Mensah</dc:creator>
  <cp:lastModifiedBy>FRANCIS BRIGHT MENSAH</cp:lastModifiedBy>
  <cp:revision>1809</cp:revision>
  <cp:lastPrinted>2017-09-24T22:01:29Z</cp:lastPrinted>
  <dcterms:created xsi:type="dcterms:W3CDTF">2007-11-22T18:24:55Z</dcterms:created>
  <dcterms:modified xsi:type="dcterms:W3CDTF">2017-09-27T09:43:46Z</dcterms:modified>
</cp:coreProperties>
</file>